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2B582EDE-B464-4EAD-8D11-A1BB764DFA34}">
          <p14:sldIdLst>
            <p14:sldId id="256"/>
            <p14:sldId id="258"/>
            <p14:sldId id="259"/>
          </p14:sldIdLst>
        </p14:section>
        <p14:section name="未命名的章節" id="{58B7B372-90B8-45C0-857E-D8FF26492EB4}">
          <p14:sldIdLst>
            <p14:sldId id="260"/>
            <p14:sldId id="261"/>
            <p14:sldId id="262"/>
            <p14:sldId id="263"/>
            <p14:sldId id="265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9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59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4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32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93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99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61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12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12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644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58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D206F-BC69-4A0D-9BA6-D26DC81EACB1}" type="datetimeFigureOut">
              <a:rPr lang="zh-TW" altLang="en-US" smtClean="0"/>
              <a:t>2019/2/8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96E3-1CEE-45B7-A4A9-D553E3106B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65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4949" y="1285875"/>
            <a:ext cx="8772525" cy="771525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zh-TW" sz="4400" dirty="0" smtClean="0"/>
              <a:t>APETNA</a:t>
            </a:r>
            <a:r>
              <a:rPr lang="zh-TW" altLang="en-US" sz="4400" dirty="0" smtClean="0"/>
              <a:t> </a:t>
            </a:r>
            <a:r>
              <a:rPr lang="en-US" altLang="zh-TW" sz="4400" dirty="0" smtClean="0"/>
              <a:t>2019</a:t>
            </a:r>
            <a:r>
              <a:rPr lang="zh-TW" altLang="en-US" sz="4400" dirty="0" smtClean="0"/>
              <a:t>投稿操作重點說明</a:t>
            </a: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3414712"/>
            <a:ext cx="6362700" cy="2695575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7599872" y="2581276"/>
            <a:ext cx="3782503" cy="2183562"/>
          </a:xfrm>
          <a:prstGeom prst="wedgeRoundRectCallout">
            <a:avLst>
              <a:gd name="adj1" fmla="val -58416"/>
              <a:gd name="adj2" fmla="val 6991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endParaRPr lang="en-US" altLang="zh-TW" sz="2000" dirty="0">
              <a:solidFill>
                <a:schemeClr val="tx1"/>
              </a:solidFill>
            </a:endParaRP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endParaRPr lang="en-US" altLang="zh-TW" sz="2000" dirty="0">
              <a:solidFill>
                <a:schemeClr val="tx1"/>
              </a:solidFill>
            </a:endParaRP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1.</a:t>
            </a:r>
            <a:r>
              <a:rPr lang="zh-TW" altLang="en-US" sz="2000" dirty="0" smtClean="0">
                <a:solidFill>
                  <a:schemeClr val="tx1"/>
                </a:solidFill>
              </a:rPr>
              <a:t>線上摘要提交系統開放日</a:t>
            </a:r>
            <a:r>
              <a:rPr lang="en-US" altLang="zh-TW" sz="2000" dirty="0" smtClean="0">
                <a:solidFill>
                  <a:schemeClr val="tx1"/>
                </a:solidFill>
              </a:rPr>
              <a:t>1/2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r>
              <a:rPr lang="zh-TW" altLang="en-US" sz="2000" dirty="0" smtClean="0">
                <a:solidFill>
                  <a:schemeClr val="tx1"/>
                </a:solidFill>
              </a:rPr>
              <a:t>摘要提交截止日</a:t>
            </a:r>
            <a:r>
              <a:rPr lang="en-US" altLang="zh-TW" sz="2000" dirty="0" smtClean="0">
                <a:solidFill>
                  <a:schemeClr val="tx1"/>
                </a:solidFill>
              </a:rPr>
              <a:t>6/15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3.</a:t>
            </a:r>
            <a:r>
              <a:rPr lang="zh-TW" altLang="en-US" sz="2000" dirty="0" smtClean="0">
                <a:solidFill>
                  <a:srgbClr val="FF0000"/>
                </a:solidFill>
              </a:rPr>
              <a:t>摘要接受通知日</a:t>
            </a:r>
            <a:r>
              <a:rPr lang="en-US" altLang="zh-TW" sz="2000" dirty="0" smtClean="0">
                <a:solidFill>
                  <a:srgbClr val="FF0000"/>
                </a:solidFill>
              </a:rPr>
              <a:t>8/1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4.</a:t>
            </a:r>
            <a:r>
              <a:rPr lang="zh-TW" altLang="en-US" sz="2000" dirty="0" smtClean="0">
                <a:solidFill>
                  <a:schemeClr val="tx1"/>
                </a:solidFill>
              </a:rPr>
              <a:t>線上註冊系統開放日</a:t>
            </a:r>
            <a:r>
              <a:rPr lang="en-US" altLang="zh-TW" sz="2000" dirty="0" smtClean="0">
                <a:solidFill>
                  <a:schemeClr val="tx1"/>
                </a:solidFill>
              </a:rPr>
              <a:t>6/1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5.</a:t>
            </a:r>
            <a:r>
              <a:rPr lang="zh-TW" altLang="en-US" sz="2000" dirty="0" smtClean="0">
                <a:solidFill>
                  <a:schemeClr val="tx1"/>
                </a:solidFill>
              </a:rPr>
              <a:t>早鳥註冊優惠截止日</a:t>
            </a:r>
            <a:r>
              <a:rPr lang="en-US" altLang="zh-TW" sz="2000" dirty="0" smtClean="0">
                <a:solidFill>
                  <a:schemeClr val="tx1"/>
                </a:solidFill>
              </a:rPr>
              <a:t>8/30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6.</a:t>
            </a:r>
            <a:r>
              <a:rPr lang="zh-TW" altLang="en-US" sz="2000" dirty="0" smtClean="0">
                <a:solidFill>
                  <a:schemeClr val="tx1"/>
                </a:solidFill>
              </a:rPr>
              <a:t>線上註冊截止日</a:t>
            </a:r>
            <a:r>
              <a:rPr lang="en-US" altLang="zh-TW" sz="2000" dirty="0" smtClean="0">
                <a:solidFill>
                  <a:schemeClr val="tx1"/>
                </a:solidFill>
              </a:rPr>
              <a:t>10/18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7.</a:t>
            </a:r>
            <a:r>
              <a:rPr lang="zh-TW" altLang="en-US" sz="2000" dirty="0" smtClean="0">
                <a:solidFill>
                  <a:schemeClr val="tx1"/>
                </a:solidFill>
              </a:rPr>
              <a:t>會議日</a:t>
            </a:r>
            <a:r>
              <a:rPr lang="en-US" altLang="zh-TW" sz="2000" dirty="0" smtClean="0">
                <a:solidFill>
                  <a:schemeClr val="tx1"/>
                </a:solidFill>
              </a:rPr>
              <a:t>11/22~24</a:t>
            </a: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5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686" y="1193131"/>
            <a:ext cx="10515600" cy="3307682"/>
          </a:xfrm>
          <a:prstGeom prst="rect">
            <a:avLst/>
          </a:prstGeom>
        </p:spPr>
      </p:pic>
      <p:sp>
        <p:nvSpPr>
          <p:cNvPr id="14" name="圓角矩形圖說文字 13"/>
          <p:cNvSpPr/>
          <p:nvPr/>
        </p:nvSpPr>
        <p:spPr>
          <a:xfrm rot="10800000">
            <a:off x="1305104" y="4973666"/>
            <a:ext cx="3152595" cy="1160433"/>
          </a:xfrm>
          <a:prstGeom prst="wedgeRoundRectCallout">
            <a:avLst>
              <a:gd name="adj1" fmla="val -51526"/>
              <a:gd name="adj2" fmla="val 10872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第</a:t>
            </a:r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1795732" y="5119598"/>
            <a:ext cx="2560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/>
              <a:t>第一步點選</a:t>
            </a:r>
            <a:endParaRPr lang="en-US" altLang="zh-TW" sz="2400" dirty="0" smtClean="0"/>
          </a:p>
          <a:p>
            <a:r>
              <a:rPr lang="en-US" altLang="zh-TW" sz="2400" dirty="0" smtClean="0"/>
              <a:t>Online Submission 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880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593" y="2087832"/>
            <a:ext cx="10417059" cy="4351338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6" name="圓角矩形圖說文字 5"/>
          <p:cNvSpPr/>
          <p:nvPr/>
        </p:nvSpPr>
        <p:spPr>
          <a:xfrm>
            <a:off x="6237797" y="758226"/>
            <a:ext cx="3674853" cy="1130061"/>
          </a:xfrm>
          <a:prstGeom prst="wedgeRoundRectCallout">
            <a:avLst>
              <a:gd name="adj1" fmla="val -54269"/>
              <a:gd name="adj2" fmla="val 17628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dirty="0" smtClean="0">
                <a:solidFill>
                  <a:schemeClr val="tx1"/>
                </a:solidFill>
              </a:rPr>
              <a:t>1.</a:t>
            </a:r>
            <a:r>
              <a:rPr lang="zh-TW" altLang="en-US" sz="2000" dirty="0" smtClean="0">
                <a:solidFill>
                  <a:schemeClr val="tx1"/>
                </a:solidFill>
              </a:rPr>
              <a:t>首先建立一個新帳號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r>
              <a:rPr lang="zh-TW" altLang="en-US" sz="2000" dirty="0" smtClean="0">
                <a:solidFill>
                  <a:schemeClr val="tx1"/>
                </a:solidFill>
              </a:rPr>
              <a:t>需登錄有效的</a:t>
            </a:r>
            <a:r>
              <a:rPr lang="en-US" altLang="zh-TW" sz="2000" dirty="0" smtClean="0">
                <a:solidFill>
                  <a:schemeClr val="tx1"/>
                </a:solidFill>
              </a:rPr>
              <a:t>email</a:t>
            </a:r>
            <a:r>
              <a:rPr lang="zh-TW" altLang="en-US" sz="2000" dirty="0" smtClean="0">
                <a:solidFill>
                  <a:schemeClr val="tx1"/>
                </a:solidFill>
              </a:rPr>
              <a:t>和密碼後才可提交摘要及註冊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265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978" y="1892300"/>
            <a:ext cx="10300094" cy="435133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6" name="圓角矩形圖說文字 5"/>
          <p:cNvSpPr/>
          <p:nvPr/>
        </p:nvSpPr>
        <p:spPr>
          <a:xfrm>
            <a:off x="6990272" y="777276"/>
            <a:ext cx="4011103" cy="1477409"/>
          </a:xfrm>
          <a:prstGeom prst="wedgeRoundRectCallout">
            <a:avLst>
              <a:gd name="adj1" fmla="val -114143"/>
              <a:gd name="adj2" fmla="val 23360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dirty="0" smtClean="0">
                <a:solidFill>
                  <a:schemeClr val="tx1"/>
                </a:solidFill>
              </a:rPr>
              <a:t>1.</a:t>
            </a:r>
            <a:r>
              <a:rPr lang="zh-TW" altLang="en-US" sz="2000" dirty="0" smtClean="0">
                <a:solidFill>
                  <a:schemeClr val="tx1"/>
                </a:solidFill>
              </a:rPr>
              <a:t>登錄</a:t>
            </a:r>
            <a:r>
              <a:rPr lang="en-US" altLang="zh-TW" sz="2000" dirty="0" smtClean="0">
                <a:solidFill>
                  <a:schemeClr val="tx1"/>
                </a:solidFill>
              </a:rPr>
              <a:t>email</a:t>
            </a:r>
            <a:r>
              <a:rPr lang="zh-TW" altLang="en-US" sz="2000" dirty="0" smtClean="0">
                <a:solidFill>
                  <a:schemeClr val="tx1"/>
                </a:solidFill>
              </a:rPr>
              <a:t>和密碼後按</a:t>
            </a:r>
            <a:r>
              <a:rPr lang="en-US" altLang="zh-TW" sz="2000" dirty="0" smtClean="0">
                <a:solidFill>
                  <a:schemeClr val="tx1"/>
                </a:solidFill>
              </a:rPr>
              <a:t>Login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r>
              <a:rPr lang="zh-TW" altLang="en-US" sz="2000" dirty="0" smtClean="0">
                <a:solidFill>
                  <a:schemeClr val="tx1"/>
                </a:solidFill>
              </a:rPr>
              <a:t>等待</a:t>
            </a:r>
            <a:r>
              <a:rPr lang="en-US" altLang="zh-TW" sz="2000" dirty="0" smtClean="0">
                <a:solidFill>
                  <a:schemeClr val="tx1"/>
                </a:solidFill>
              </a:rPr>
              <a:t>mail</a:t>
            </a:r>
            <a:r>
              <a:rPr lang="zh-TW" altLang="en-US" sz="2000" dirty="0" smtClean="0">
                <a:solidFill>
                  <a:schemeClr val="tx1"/>
                </a:solidFill>
              </a:rPr>
              <a:t>回覆啟動訊息</a:t>
            </a:r>
            <a:r>
              <a:rPr lang="zh-TW" altLang="en-US" sz="2000" dirty="0" smtClean="0">
                <a:solidFill>
                  <a:schemeClr val="tx1"/>
                </a:solidFill>
              </a:rPr>
              <a:t>，要由信中連結點選</a:t>
            </a:r>
            <a:r>
              <a:rPr lang="zh-TW" altLang="en-US" sz="2000" dirty="0" smtClean="0">
                <a:solidFill>
                  <a:schemeClr val="tx1"/>
                </a:solidFill>
              </a:rPr>
              <a:t>後即可進入下個步驟</a:t>
            </a:r>
            <a:r>
              <a:rPr lang="en-US" altLang="zh-TW" sz="2000" dirty="0" smtClean="0">
                <a:solidFill>
                  <a:schemeClr val="tx1"/>
                </a:solidFill>
              </a:rPr>
              <a:t>:</a:t>
            </a:r>
            <a:r>
              <a:rPr lang="zh-TW" altLang="en-US" sz="2000" dirty="0" smtClean="0">
                <a:solidFill>
                  <a:schemeClr val="tx1"/>
                </a:solidFill>
              </a:rPr>
              <a:t>提交摘要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22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175" y="2311164"/>
            <a:ext cx="10515600" cy="37803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圓角矩形圖說文字 6"/>
          <p:cNvSpPr/>
          <p:nvPr/>
        </p:nvSpPr>
        <p:spPr>
          <a:xfrm>
            <a:off x="5776824" y="786801"/>
            <a:ext cx="4278702" cy="1318224"/>
          </a:xfrm>
          <a:prstGeom prst="wedgeRoundRectCallout">
            <a:avLst>
              <a:gd name="adj1" fmla="val -109656"/>
              <a:gd name="adj2" fmla="val 31106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dirty="0" smtClean="0">
                <a:solidFill>
                  <a:schemeClr val="tx1"/>
                </a:solidFill>
              </a:rPr>
              <a:t>線上摘要提交系統指引</a:t>
            </a:r>
            <a:r>
              <a:rPr lang="en-US" altLang="zh-TW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1.</a:t>
            </a:r>
            <a:r>
              <a:rPr lang="zh-TW" altLang="en-US" sz="2000" dirty="0" smtClean="0">
                <a:solidFill>
                  <a:schemeClr val="tx1"/>
                </a:solidFill>
              </a:rPr>
              <a:t>點選</a:t>
            </a:r>
            <a:r>
              <a:rPr lang="en-US" altLang="zh-TW" sz="2000" dirty="0" smtClean="0">
                <a:solidFill>
                  <a:schemeClr val="tx1"/>
                </a:solidFill>
              </a:rPr>
              <a:t>New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r>
              <a:rPr lang="zh-TW" altLang="en-US" sz="2000" dirty="0" smtClean="0">
                <a:solidFill>
                  <a:schemeClr val="tx1"/>
                </a:solidFill>
              </a:rPr>
              <a:t>詳讀摘要提交說明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3.</a:t>
            </a:r>
            <a:r>
              <a:rPr lang="zh-TW" altLang="en-US" sz="2000" dirty="0" smtClean="0">
                <a:solidFill>
                  <a:schemeClr val="tx1"/>
                </a:solidFill>
              </a:rPr>
              <a:t>點選</a:t>
            </a:r>
            <a:r>
              <a:rPr lang="en-US" altLang="zh-TW" sz="2000" dirty="0" smtClean="0">
                <a:solidFill>
                  <a:schemeClr val="tx1"/>
                </a:solidFill>
              </a:rPr>
              <a:t>Modify</a:t>
            </a:r>
            <a:r>
              <a:rPr lang="zh-TW" altLang="en-US" sz="2000" dirty="0" smtClean="0">
                <a:solidFill>
                  <a:schemeClr val="tx1"/>
                </a:solidFill>
              </a:rPr>
              <a:t>檢查或修改摘要內容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18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62075"/>
            <a:ext cx="6758560" cy="5214938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6629400" y="272450"/>
            <a:ext cx="5457825" cy="5194899"/>
          </a:xfrm>
          <a:prstGeom prst="wedgeRoundRectCallout">
            <a:avLst>
              <a:gd name="adj1" fmla="val -50010"/>
              <a:gd name="adj2" fmla="val 6210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dirty="0" smtClean="0">
                <a:solidFill>
                  <a:schemeClr val="tx1"/>
                </a:solidFill>
              </a:rPr>
              <a:t>摘要重點說明</a:t>
            </a:r>
            <a:r>
              <a:rPr lang="en-US" altLang="zh-TW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1.</a:t>
            </a:r>
            <a:r>
              <a:rPr lang="zh-TW" altLang="en-US" sz="2000" dirty="0" smtClean="0">
                <a:solidFill>
                  <a:schemeClr val="tx1"/>
                </a:solidFill>
              </a:rPr>
              <a:t>摘要提交系統截止日</a:t>
            </a:r>
            <a:r>
              <a:rPr lang="en-US" altLang="zh-TW" sz="2000" dirty="0" smtClean="0">
                <a:solidFill>
                  <a:schemeClr val="tx1"/>
                </a:solidFill>
              </a:rPr>
              <a:t>6/15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2.</a:t>
            </a:r>
            <a:r>
              <a:rPr lang="zh-TW" altLang="en-US" sz="2000" dirty="0" smtClean="0">
                <a:solidFill>
                  <a:srgbClr val="FF0000"/>
                </a:solidFill>
              </a:rPr>
              <a:t>提交摘要必須一位主要作者，一位通訊</a:t>
            </a:r>
            <a:r>
              <a:rPr lang="zh-TW" altLang="en-US" sz="2000" dirty="0" smtClean="0">
                <a:solidFill>
                  <a:srgbClr val="FF0000"/>
                </a:solidFill>
              </a:rPr>
              <a:t>作者</a:t>
            </a:r>
            <a:r>
              <a:rPr lang="en-US" altLang="zh-TW" sz="2000" dirty="0" smtClean="0">
                <a:solidFill>
                  <a:srgbClr val="FF0000"/>
                </a:solidFill>
              </a:rPr>
              <a:t>(</a:t>
            </a:r>
            <a:r>
              <a:rPr lang="zh-TW" altLang="en-US" sz="2000" dirty="0" smtClean="0">
                <a:solidFill>
                  <a:srgbClr val="FF0000"/>
                </a:solidFill>
              </a:rPr>
              <a:t>可以與主要作者同</a:t>
            </a:r>
            <a:r>
              <a:rPr lang="en-US" altLang="zh-TW" sz="2000" dirty="0" smtClean="0">
                <a:solidFill>
                  <a:srgbClr val="FF0000"/>
                </a:solidFill>
              </a:rPr>
              <a:t>)</a:t>
            </a:r>
            <a:r>
              <a:rPr lang="zh-TW" altLang="en-US" sz="2000" dirty="0" smtClean="0">
                <a:solidFill>
                  <a:srgbClr val="FF0000"/>
                </a:solidFill>
              </a:rPr>
              <a:t>，</a:t>
            </a:r>
            <a:r>
              <a:rPr lang="zh-TW" altLang="en-US" sz="2000" dirty="0" smtClean="0">
                <a:solidFill>
                  <a:srgbClr val="FF0000"/>
                </a:solidFill>
              </a:rPr>
              <a:t>若被接受，主要作者必須在</a:t>
            </a:r>
            <a:r>
              <a:rPr lang="en-US" altLang="zh-TW" sz="2000" dirty="0" smtClean="0">
                <a:solidFill>
                  <a:srgbClr val="FF0000"/>
                </a:solidFill>
              </a:rPr>
              <a:t>8/30</a:t>
            </a:r>
            <a:r>
              <a:rPr lang="zh-TW" altLang="en-US" sz="2000" dirty="0" smtClean="0">
                <a:solidFill>
                  <a:srgbClr val="FF0000"/>
                </a:solidFill>
              </a:rPr>
              <a:t>前完成註冊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3.</a:t>
            </a:r>
            <a:r>
              <a:rPr lang="zh-TW" altLang="en-US" sz="2000" dirty="0" smtClean="0">
                <a:solidFill>
                  <a:schemeClr val="tx1"/>
                </a:solidFill>
              </a:rPr>
              <a:t>帳號使用者應為提交摘要的主要作者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4.</a:t>
            </a:r>
            <a:r>
              <a:rPr lang="zh-TW" altLang="en-US" sz="2000" dirty="0" smtClean="0">
                <a:solidFill>
                  <a:schemeClr val="tx1"/>
                </a:solidFill>
              </a:rPr>
              <a:t>提交摘要即同意主辦單位有版權出版摘要內容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4.</a:t>
            </a:r>
            <a:r>
              <a:rPr lang="zh-TW" altLang="en-US" sz="2000" dirty="0" smtClean="0">
                <a:solidFill>
                  <a:srgbClr val="FF0000"/>
                </a:solidFill>
              </a:rPr>
              <a:t>論文應為未發表之文章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5.</a:t>
            </a:r>
            <a:r>
              <a:rPr lang="zh-TW" altLang="en-US" sz="2000" dirty="0" smtClean="0">
                <a:solidFill>
                  <a:schemeClr val="tx1"/>
                </a:solidFill>
              </a:rPr>
              <a:t>摘要限英文書寫，並限</a:t>
            </a:r>
            <a:r>
              <a:rPr lang="en-US" altLang="zh-TW" sz="2000" dirty="0" smtClean="0">
                <a:solidFill>
                  <a:schemeClr val="tx1"/>
                </a:solidFill>
              </a:rPr>
              <a:t>300</a:t>
            </a:r>
            <a:r>
              <a:rPr lang="zh-TW" altLang="en-US" sz="2000" dirty="0" smtClean="0">
                <a:solidFill>
                  <a:schemeClr val="tx1"/>
                </a:solidFill>
              </a:rPr>
              <a:t>字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6</a:t>
            </a:r>
            <a:r>
              <a:rPr lang="en-US" altLang="zh-TW" sz="2000" dirty="0" smtClean="0">
                <a:solidFill>
                  <a:schemeClr val="tx1"/>
                </a:solidFill>
              </a:rPr>
              <a:t>.</a:t>
            </a:r>
            <a:r>
              <a:rPr lang="zh-TW" altLang="en-US" sz="2000" dirty="0" smtClean="0">
                <a:solidFill>
                  <a:schemeClr val="tx1"/>
                </a:solidFill>
              </a:rPr>
              <a:t>論文標題</a:t>
            </a:r>
            <a:r>
              <a:rPr lang="zh-TW" altLang="en-US" sz="2000" dirty="0" smtClean="0">
                <a:solidFill>
                  <a:schemeClr val="tx1"/>
                </a:solidFill>
              </a:rPr>
              <a:t>限</a:t>
            </a:r>
            <a:r>
              <a:rPr lang="en-US" altLang="zh-TW" sz="2000" dirty="0" smtClean="0">
                <a:solidFill>
                  <a:schemeClr val="tx1"/>
                </a:solidFill>
              </a:rPr>
              <a:t>20</a:t>
            </a:r>
            <a:r>
              <a:rPr lang="zh-TW" altLang="en-US" sz="2000" dirty="0" smtClean="0">
                <a:solidFill>
                  <a:schemeClr val="tx1"/>
                </a:solidFill>
              </a:rPr>
              <a:t>字，首字第一個字母需大寫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7.</a:t>
            </a:r>
            <a:r>
              <a:rPr lang="zh-TW" altLang="en-US" sz="2000" dirty="0" smtClean="0">
                <a:solidFill>
                  <a:schemeClr val="tx1"/>
                </a:solidFill>
              </a:rPr>
              <a:t>摘要需包含四部份</a:t>
            </a:r>
            <a:r>
              <a:rPr lang="en-US" altLang="zh-TW" sz="2000" dirty="0" smtClean="0">
                <a:solidFill>
                  <a:schemeClr val="tx1"/>
                </a:solidFill>
              </a:rPr>
              <a:t>:</a:t>
            </a:r>
            <a:r>
              <a:rPr lang="zh-TW" altLang="en-US" sz="2000" dirty="0" smtClean="0">
                <a:solidFill>
                  <a:schemeClr val="tx1"/>
                </a:solidFill>
              </a:rPr>
              <a:t>背景、方法、結果、結論和參考資料</a:t>
            </a:r>
            <a:r>
              <a:rPr lang="en-US" altLang="zh-TW" sz="2000" dirty="0" smtClean="0">
                <a:solidFill>
                  <a:schemeClr val="tx1"/>
                </a:solidFill>
              </a:rPr>
              <a:t>(</a:t>
            </a:r>
            <a:r>
              <a:rPr lang="zh-TW" altLang="en-US" sz="2000" dirty="0" smtClean="0">
                <a:solidFill>
                  <a:schemeClr val="tx1"/>
                </a:solidFill>
              </a:rPr>
              <a:t>參考資料勿超過</a:t>
            </a:r>
            <a:r>
              <a:rPr lang="en-US" altLang="zh-TW" sz="2000" dirty="0" smtClean="0">
                <a:solidFill>
                  <a:schemeClr val="tx1"/>
                </a:solidFill>
              </a:rPr>
              <a:t>3</a:t>
            </a:r>
            <a:r>
              <a:rPr lang="zh-TW" altLang="en-US" sz="2000" dirty="0" smtClean="0">
                <a:solidFill>
                  <a:schemeClr val="tx1"/>
                </a:solidFill>
              </a:rPr>
              <a:t>篇</a:t>
            </a:r>
            <a:r>
              <a:rPr lang="en-US" altLang="zh-TW" sz="20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8.</a:t>
            </a:r>
            <a:r>
              <a:rPr lang="zh-TW" altLang="en-US" sz="2000" dirty="0" smtClean="0">
                <a:solidFill>
                  <a:schemeClr val="tx1"/>
                </a:solidFill>
              </a:rPr>
              <a:t>表</a:t>
            </a:r>
            <a:r>
              <a:rPr lang="en-US" altLang="zh-TW" sz="2000" dirty="0" smtClean="0">
                <a:solidFill>
                  <a:schemeClr val="tx1"/>
                </a:solidFill>
              </a:rPr>
              <a:t>/</a:t>
            </a:r>
            <a:r>
              <a:rPr lang="zh-TW" altLang="en-US" sz="2000" dirty="0" smtClean="0">
                <a:solidFill>
                  <a:schemeClr val="tx1"/>
                </a:solidFill>
              </a:rPr>
              <a:t>圖</a:t>
            </a:r>
            <a:r>
              <a:rPr lang="en-US" altLang="zh-TW" sz="2000" dirty="0" smtClean="0">
                <a:solidFill>
                  <a:schemeClr val="tx1"/>
                </a:solidFill>
              </a:rPr>
              <a:t>/</a:t>
            </a:r>
            <a:r>
              <a:rPr lang="zh-TW" altLang="en-US" sz="2000" dirty="0" smtClean="0">
                <a:solidFill>
                  <a:schemeClr val="tx1"/>
                </a:solidFill>
              </a:rPr>
              <a:t>影像勿超過</a:t>
            </a:r>
            <a:r>
              <a:rPr lang="en-US" altLang="zh-TW" sz="2000" dirty="0" smtClean="0">
                <a:solidFill>
                  <a:schemeClr val="tx1"/>
                </a:solidFill>
              </a:rPr>
              <a:t>3</a:t>
            </a:r>
            <a:r>
              <a:rPr lang="zh-TW" altLang="en-US" sz="2000" dirty="0" smtClean="0">
                <a:solidFill>
                  <a:schemeClr val="tx1"/>
                </a:solidFill>
              </a:rPr>
              <a:t>張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9.</a:t>
            </a:r>
            <a:r>
              <a:rPr lang="zh-TW" altLang="en-US" sz="2000" dirty="0" smtClean="0">
                <a:solidFill>
                  <a:schemeClr val="tx1"/>
                </a:solidFill>
              </a:rPr>
              <a:t>建議圖</a:t>
            </a:r>
            <a:r>
              <a:rPr lang="en-US" altLang="zh-TW" sz="2000" dirty="0" smtClean="0">
                <a:solidFill>
                  <a:schemeClr val="tx1"/>
                </a:solidFill>
              </a:rPr>
              <a:t>/</a:t>
            </a:r>
            <a:r>
              <a:rPr lang="zh-TW" altLang="en-US" sz="2000" dirty="0" smtClean="0">
                <a:solidFill>
                  <a:schemeClr val="tx1"/>
                </a:solidFill>
              </a:rPr>
              <a:t>影像大小</a:t>
            </a:r>
            <a:r>
              <a:rPr lang="en-US" altLang="zh-TW" sz="2000" dirty="0" smtClean="0">
                <a:solidFill>
                  <a:schemeClr val="tx1"/>
                </a:solidFill>
              </a:rPr>
              <a:t>5MB</a:t>
            </a:r>
            <a:r>
              <a:rPr lang="zh-TW" altLang="en-US" sz="2000" dirty="0" smtClean="0">
                <a:solidFill>
                  <a:schemeClr val="tx1"/>
                </a:solidFill>
              </a:rPr>
              <a:t>內和</a:t>
            </a:r>
            <a:r>
              <a:rPr lang="en-US" altLang="zh-TW" sz="2000" dirty="0" smtClean="0">
                <a:solidFill>
                  <a:schemeClr val="tx1"/>
                </a:solidFill>
              </a:rPr>
              <a:t>JPG</a:t>
            </a:r>
            <a:r>
              <a:rPr lang="zh-TW" altLang="en-US" sz="2000" dirty="0" smtClean="0">
                <a:solidFill>
                  <a:schemeClr val="tx1"/>
                </a:solidFill>
              </a:rPr>
              <a:t>格式</a:t>
            </a:r>
            <a:endParaRPr lang="en-US" altLang="zh-TW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9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596" y="1371600"/>
            <a:ext cx="6476473" cy="506253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5" name="圓角矩形圖說文字 4"/>
          <p:cNvSpPr/>
          <p:nvPr/>
        </p:nvSpPr>
        <p:spPr>
          <a:xfrm>
            <a:off x="7081749" y="863001"/>
            <a:ext cx="4672101" cy="3347049"/>
          </a:xfrm>
          <a:prstGeom prst="wedgeRoundRectCallout">
            <a:avLst>
              <a:gd name="adj1" fmla="val -51617"/>
              <a:gd name="adj2" fmla="val 6705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dirty="0" smtClean="0">
                <a:solidFill>
                  <a:schemeClr val="tx1"/>
                </a:solidFill>
              </a:rPr>
              <a:t>摘要重點說明</a:t>
            </a:r>
            <a:r>
              <a:rPr lang="en-US" altLang="zh-TW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10.</a:t>
            </a:r>
            <a:r>
              <a:rPr lang="zh-TW" altLang="en-US" sz="2000" dirty="0" smtClean="0">
                <a:solidFill>
                  <a:schemeClr val="tx1"/>
                </a:solidFill>
              </a:rPr>
              <a:t>作者必須嚴謹確保所提出的摘要之正確性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11.</a:t>
            </a:r>
            <a:r>
              <a:rPr lang="zh-TW" altLang="en-US" sz="2000" dirty="0" smtClean="0">
                <a:solidFill>
                  <a:srgbClr val="FF0000"/>
                </a:solidFill>
              </a:rPr>
              <a:t>若投稿多篇且被接受之主要作者，每篇需至少有一位作者申請註冊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12.</a:t>
            </a:r>
            <a:r>
              <a:rPr lang="zh-TW" altLang="en-US" sz="2000" dirty="0" smtClean="0">
                <a:solidFill>
                  <a:srgbClr val="FF0000"/>
                </a:solidFill>
              </a:rPr>
              <a:t>共同作者最多可列</a:t>
            </a:r>
            <a:r>
              <a:rPr lang="en-US" altLang="zh-TW" sz="2000" dirty="0" smtClean="0">
                <a:solidFill>
                  <a:srgbClr val="FF0000"/>
                </a:solidFill>
              </a:rPr>
              <a:t>10</a:t>
            </a:r>
            <a:r>
              <a:rPr lang="zh-TW" altLang="en-US" sz="2000" dirty="0" smtClean="0">
                <a:solidFill>
                  <a:srgbClr val="FF0000"/>
                </a:solidFill>
              </a:rPr>
              <a:t>位，且同意論文的發表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>
                <a:solidFill>
                  <a:srgbClr val="FF0000"/>
                </a:solidFill>
              </a:rPr>
              <a:t>13.</a:t>
            </a:r>
            <a:r>
              <a:rPr lang="zh-TW" altLang="en-US" sz="2000" dirty="0" smtClean="0">
                <a:solidFill>
                  <a:srgbClr val="FF0000"/>
                </a:solidFill>
              </a:rPr>
              <a:t>審查委員會有權限接受或拒絕摘要，及指定口頭或海報發表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>
                <a:solidFill>
                  <a:schemeClr val="tx1"/>
                </a:solidFill>
              </a:rPr>
              <a:t>14.</a:t>
            </a:r>
            <a:r>
              <a:rPr lang="zh-TW" altLang="en-US" sz="2000" dirty="0" smtClean="0">
                <a:solidFill>
                  <a:srgbClr val="FF0000"/>
                </a:solidFill>
              </a:rPr>
              <a:t>摘要審查通過與否將在</a:t>
            </a:r>
            <a:r>
              <a:rPr lang="en-US" altLang="zh-TW" sz="2000" dirty="0" smtClean="0">
                <a:solidFill>
                  <a:srgbClr val="FF0000"/>
                </a:solidFill>
              </a:rPr>
              <a:t>8/15</a:t>
            </a:r>
            <a:r>
              <a:rPr lang="zh-TW" altLang="en-US" sz="2000" dirty="0" smtClean="0">
                <a:solidFill>
                  <a:srgbClr val="FF0000"/>
                </a:solidFill>
              </a:rPr>
              <a:t>前通知</a:t>
            </a:r>
            <a:endParaRPr lang="en-US" altLang="zh-TW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40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投稿過程中要選擇以下選項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是否參加</a:t>
            </a:r>
            <a:r>
              <a:rPr lang="en-US" altLang="zh-TW" dirty="0" smtClean="0"/>
              <a:t>the best award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是否海報展示要參加</a:t>
            </a:r>
            <a:r>
              <a:rPr lang="zh-TW" altLang="en-US" dirty="0"/>
              <a:t> </a:t>
            </a:r>
            <a:r>
              <a:rPr lang="en-US" altLang="zh-TW" dirty="0" smtClean="0"/>
              <a:t>3 min oral presentation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本次海報是以</a:t>
            </a:r>
            <a:r>
              <a:rPr lang="en-US" altLang="zh-TW" dirty="0" smtClean="0"/>
              <a:t>E-Poster</a:t>
            </a:r>
            <a:r>
              <a:rPr lang="zh-TW" altLang="en-US" dirty="0" smtClean="0"/>
              <a:t>方式展示，若接受將依大會要求時間及格式將海報檔寄至大會秘書處。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690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5087" y="210021"/>
            <a:ext cx="6981825" cy="42005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0105" y="4414376"/>
            <a:ext cx="6877050" cy="243840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438411" y="1853852"/>
            <a:ext cx="216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投稿格式參考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731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437</Words>
  <Application>Microsoft Office PowerPoint</Application>
  <PresentationFormat>寬螢幕</PresentationFormat>
  <Paragraphs>53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投稿過程中要選擇以下選項: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于博芮</cp:lastModifiedBy>
  <cp:revision>30</cp:revision>
  <dcterms:created xsi:type="dcterms:W3CDTF">2019-02-01T02:51:37Z</dcterms:created>
  <dcterms:modified xsi:type="dcterms:W3CDTF">2019-02-08T02:08:42Z</dcterms:modified>
</cp:coreProperties>
</file>